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0"/>
  </p:notesMasterIdLst>
  <p:sldIdLst>
    <p:sldId id="256" r:id="rId2"/>
    <p:sldId id="273" r:id="rId3"/>
    <p:sldId id="305" r:id="rId4"/>
    <p:sldId id="283" r:id="rId5"/>
    <p:sldId id="275" r:id="rId6"/>
    <p:sldId id="276" r:id="rId7"/>
    <p:sldId id="279" r:id="rId8"/>
    <p:sldId id="281" r:id="rId9"/>
    <p:sldId id="282" r:id="rId10"/>
    <p:sldId id="277" r:id="rId11"/>
    <p:sldId id="278" r:id="rId12"/>
    <p:sldId id="303" r:id="rId13"/>
    <p:sldId id="304" r:id="rId14"/>
    <p:sldId id="284" r:id="rId15"/>
    <p:sldId id="285" r:id="rId16"/>
    <p:sldId id="286" r:id="rId17"/>
    <p:sldId id="287" r:id="rId18"/>
    <p:sldId id="288" r:id="rId19"/>
    <p:sldId id="290" r:id="rId20"/>
    <p:sldId id="265" r:id="rId21"/>
    <p:sldId id="291" r:id="rId22"/>
    <p:sldId id="292" r:id="rId23"/>
    <p:sldId id="295" r:id="rId24"/>
    <p:sldId id="298" r:id="rId25"/>
    <p:sldId id="293" r:id="rId26"/>
    <p:sldId id="259" r:id="rId27"/>
    <p:sldId id="260" r:id="rId28"/>
    <p:sldId id="261" r:id="rId29"/>
    <p:sldId id="263" r:id="rId30"/>
    <p:sldId id="262" r:id="rId31"/>
    <p:sldId id="264" r:id="rId32"/>
    <p:sldId id="266" r:id="rId33"/>
    <p:sldId id="270" r:id="rId34"/>
    <p:sldId id="289" r:id="rId35"/>
    <p:sldId id="268" r:id="rId36"/>
    <p:sldId id="269" r:id="rId37"/>
    <p:sldId id="267" r:id="rId38"/>
    <p:sldId id="294" r:id="rId39"/>
    <p:sldId id="296" r:id="rId40"/>
    <p:sldId id="297" r:id="rId41"/>
    <p:sldId id="299" r:id="rId42"/>
    <p:sldId id="300" r:id="rId43"/>
    <p:sldId id="301" r:id="rId44"/>
    <p:sldId id="302" r:id="rId45"/>
    <p:sldId id="272" r:id="rId46"/>
    <p:sldId id="271" r:id="rId47"/>
    <p:sldId id="306" r:id="rId48"/>
    <p:sldId id="257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35B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54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AACE812-E189-42D0-BA40-6823994F9D2B}" type="datetimeFigureOut">
              <a:rPr lang="en-US"/>
              <a:pPr>
                <a:defRPr/>
              </a:pPr>
              <a:t>12/18/2016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4F2EC2-070C-47CE-98CA-2035EAE20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26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AU" smtClean="0"/>
              <a:t>Incarcerated groin hernia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3414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AU" smtClean="0"/>
              <a:t>Diagnosis of paralytic ileus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27643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i="1" smtClean="0"/>
              <a:t>Lymphoma small bowel -CT scan of the abdomen shows a loop of small bowel in the mid-abdomen with a markedly thickened wall;</a:t>
            </a:r>
            <a:br>
              <a:rPr lang="en-US" i="1" smtClean="0"/>
            </a:br>
            <a:r>
              <a:rPr lang="en-US" i="1" smtClean="0"/>
              <a:t>lower image shows a large, intraluminal collection of barium representing aneurysmal dilatation of the involved loop</a:t>
            </a:r>
            <a:r>
              <a:rPr 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7699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AU" smtClean="0"/>
              <a:t>Small bowel  chronic enlargement due to pseudo-obstruction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811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AU" smtClean="0"/>
              <a:t>SBO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3406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AU" smtClean="0"/>
              <a:t>SBO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3345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AU" smtClean="0"/>
              <a:t>LBO at sigmoid   competent ileocaecal valve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9388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AU" smtClean="0"/>
              <a:t>LBO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3043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AU" smtClean="0"/>
              <a:t>Incompetent ileocaecal valve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3404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AU" smtClean="0"/>
              <a:t>Sigmoid volvulus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1637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AU" smtClean="0"/>
              <a:t>Sigmoid volvulus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10649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AU" smtClean="0"/>
              <a:t>Could be paralytic ileus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0608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33E88-A5B6-459F-9660-5A0843DB8455}" type="datetimeFigureOut">
              <a:rPr lang="en-US"/>
              <a:pPr>
                <a:defRPr/>
              </a:pPr>
              <a:t>12/18/2016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F6DE1-46C5-46EF-853C-30A7E77AF7C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0334D-C220-48E0-AF60-3010C971F9DE}" type="datetimeFigureOut">
              <a:rPr lang="en-US"/>
              <a:pPr>
                <a:defRPr/>
              </a:pPr>
              <a:t>12/18/2016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3DC2A-96A4-4655-949C-B2FCB012645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456CF-C00F-4BE4-84B1-A9BE6E409754}" type="datetimeFigureOut">
              <a:rPr lang="en-US"/>
              <a:pPr>
                <a:defRPr/>
              </a:pPr>
              <a:t>12/18/2016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F41DB-AD37-4B85-8AC3-5C2B33BA1EC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7592B-1318-46A9-8AB9-739B0C8050A8}" type="datetimeFigureOut">
              <a:rPr lang="en-US"/>
              <a:pPr>
                <a:defRPr/>
              </a:pPr>
              <a:t>12/18/2016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4D96F-93EE-4D61-9E74-EED754A5F52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A7CC5-41F7-428B-83DB-D801FB379431}" type="datetimeFigureOut">
              <a:rPr lang="en-US"/>
              <a:pPr>
                <a:defRPr/>
              </a:pPr>
              <a:t>12/18/2016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2AF47-A710-4F13-BB14-CF10D530BE8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EB206-0C57-4DA0-A629-487CF2AE5265}" type="datetimeFigureOut">
              <a:rPr lang="en-US"/>
              <a:pPr>
                <a:defRPr/>
              </a:pPr>
              <a:t>12/18/2016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BCF02-4A54-43E0-AF1C-F2CD0C679A8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52E71-A92E-48F5-85EF-A28C4C51BBD4}" type="datetimeFigureOut">
              <a:rPr lang="en-US"/>
              <a:pPr>
                <a:defRPr/>
              </a:pPr>
              <a:t>12/18/2016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A95EA-9184-4A21-89B1-D3E4AC45EDF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81F0F-5AE3-4115-B5DE-14F479FF9C95}" type="datetimeFigureOut">
              <a:rPr lang="en-US"/>
              <a:pPr>
                <a:defRPr/>
              </a:pPr>
              <a:t>12/18/2016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6F29A-44DF-4559-96BD-9402EE53CE7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497FA-574D-45E2-B5FD-F070CFB45AA5}" type="datetimeFigureOut">
              <a:rPr lang="en-US"/>
              <a:pPr>
                <a:defRPr/>
              </a:pPr>
              <a:t>12/18/2016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9B1FA-EC72-48E2-A129-FCDD0BE5987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EA3E5-78DF-4C17-A0BE-96A26A7B71E6}" type="datetimeFigureOut">
              <a:rPr lang="en-US"/>
              <a:pPr>
                <a:defRPr/>
              </a:pPr>
              <a:t>12/18/2016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3BC19-848E-45E0-B614-88BD3B8A8FB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0683D-8C7A-4D51-BBE7-D8ED478CFC37}" type="datetimeFigureOut">
              <a:rPr lang="en-US"/>
              <a:pPr>
                <a:defRPr/>
              </a:pPr>
              <a:t>12/18/2016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17B39-2BCC-454A-BD2A-EA9B811DA80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84796-1AEA-4B7C-AC2C-2D3A683D612E}" type="datetimeFigureOut">
              <a:rPr lang="en-US"/>
              <a:pPr>
                <a:defRPr/>
              </a:pPr>
              <a:t>12/18/2016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ADD6A-2DA5-4EA9-B76D-6B8D10AF228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9B581B-A9A0-49C9-8699-7019765315DC}" type="datetimeFigureOut">
              <a:rPr lang="en-US"/>
              <a:pPr>
                <a:defRPr/>
              </a:pPr>
              <a:t>12/18/2016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6D351D-57AC-4219-8F45-B754F233C95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ingradiology.com/images/giimages1/abdomensbo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ingradiology.com/caseofweek/caseoftheweekpix2008-2/cow338lg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57250"/>
            <a:ext cx="9144000" cy="1071563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84213" y="2276475"/>
            <a:ext cx="7802562" cy="1765300"/>
          </a:xfrm>
        </p:spPr>
        <p:txBody>
          <a:bodyPr/>
          <a:lstStyle/>
          <a:p>
            <a:pPr eaLnBrk="1" hangingPunct="1"/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Differentiating Large Bowel Obstruction from</a:t>
            </a:r>
            <a:br>
              <a:rPr lang="en-US" sz="4000" smtClean="0"/>
            </a:br>
            <a:r>
              <a:rPr lang="en-US" sz="4000" smtClean="0"/>
              <a:t>Small Bowel Obstruction</a:t>
            </a:r>
            <a:br>
              <a:rPr lang="en-US" sz="4000" smtClean="0"/>
            </a:br>
            <a:endParaRPr lang="en-AU" sz="4000" smtClean="0"/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500188" y="4214813"/>
            <a:ext cx="6400800" cy="1752600"/>
          </a:xfrm>
        </p:spPr>
        <p:txBody>
          <a:bodyPr/>
          <a:lstStyle/>
          <a:p>
            <a:pPr eaLnBrk="1" hangingPunct="1"/>
            <a:endParaRPr lang="en-AU" smtClean="0">
              <a:solidFill>
                <a:srgbClr val="FFFFFF"/>
              </a:solidFill>
            </a:endParaRPr>
          </a:p>
          <a:p>
            <a:pPr eaLnBrk="1" hangingPunct="1"/>
            <a:r>
              <a:rPr lang="en-AU" smtClean="0">
                <a:solidFill>
                  <a:srgbClr val="FFFF99"/>
                </a:solidFill>
              </a:rPr>
              <a:t>David Birks  FRACS</a:t>
            </a:r>
          </a:p>
          <a:p>
            <a:pPr eaLnBrk="1" hangingPunct="1"/>
            <a:r>
              <a:rPr lang="en-AU" smtClean="0">
                <a:solidFill>
                  <a:srgbClr val="FFFF99"/>
                </a:solidFill>
              </a:rPr>
              <a:t>September 2010</a:t>
            </a:r>
          </a:p>
        </p:txBody>
      </p:sp>
      <p:pic>
        <p:nvPicPr>
          <p:cNvPr id="15364" name="Picture 3" descr="SWB_2010D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0"/>
            <a:ext cx="4389437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00313" y="642938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AU" dirty="0">
                <a:latin typeface="+mj-lt"/>
                <a:ea typeface="+mj-ea"/>
                <a:cs typeface="+mj-cs"/>
              </a:rPr>
              <a:t>Specialists Without Borders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AU" dirty="0">
                <a:latin typeface="+mj-lt"/>
                <a:ea typeface="+mj-ea"/>
                <a:cs typeface="+mj-cs"/>
              </a:rPr>
              <a:t>Seminar in Surgery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AU" dirty="0">
                <a:latin typeface="+mj-lt"/>
                <a:ea typeface="+mj-ea"/>
                <a:cs typeface="+mj-cs"/>
              </a:rPr>
              <a:t>Rwanda, September 2010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3913" y="0"/>
            <a:ext cx="4956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3913" y="0"/>
            <a:ext cx="4956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Causes of small bowel obstruction</a:t>
            </a:r>
            <a:endParaRPr lang="en-US" smtClean="0"/>
          </a:p>
        </p:txBody>
      </p:sp>
      <p:sp>
        <p:nvSpPr>
          <p:cNvPr id="1832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mtClean="0"/>
              <a:t> adhesions (previous operation)</a:t>
            </a:r>
          </a:p>
          <a:p>
            <a:r>
              <a:rPr lang="en-AU" smtClean="0"/>
              <a:t> external hernia</a:t>
            </a:r>
          </a:p>
          <a:p>
            <a:r>
              <a:rPr lang="en-AU" smtClean="0"/>
              <a:t> small bowel volvulus (primary)</a:t>
            </a:r>
          </a:p>
          <a:p>
            <a:r>
              <a:rPr lang="en-AU" smtClean="0"/>
              <a:t> neoplasms</a:t>
            </a:r>
          </a:p>
          <a:p>
            <a:r>
              <a:rPr lang="en-AU" smtClean="0"/>
              <a:t> miscellaneous</a:t>
            </a:r>
            <a:endParaRPr lang="en-US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Causes of large bowel obstruction</a:t>
            </a:r>
            <a:endParaRPr lang="en-US" smtClean="0"/>
          </a:p>
        </p:txBody>
      </p:sp>
      <p:sp>
        <p:nvSpPr>
          <p:cNvPr id="1843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mtClean="0"/>
              <a:t> carcinoma of colon</a:t>
            </a:r>
          </a:p>
          <a:p>
            <a:r>
              <a:rPr lang="en-AU" smtClean="0"/>
              <a:t> volvulus (sigmoid)</a:t>
            </a:r>
          </a:p>
          <a:p>
            <a:r>
              <a:rPr lang="en-AU" smtClean="0"/>
              <a:t> diverticular disease</a:t>
            </a:r>
          </a:p>
          <a:p>
            <a:r>
              <a:rPr lang="en-AU" smtClean="0"/>
              <a:t> miscellaneous</a:t>
            </a:r>
            <a:endParaRPr 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Symptoms of bowel obstruction</a:t>
            </a:r>
            <a:endParaRPr lang="en-US" smtClean="0"/>
          </a:p>
        </p:txBody>
      </p:sp>
      <p:sp>
        <p:nvSpPr>
          <p:cNvPr id="1361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mtClean="0"/>
              <a:t> abdominal pain</a:t>
            </a:r>
          </a:p>
          <a:p>
            <a:r>
              <a:rPr lang="en-AU" smtClean="0"/>
              <a:t> vomiting</a:t>
            </a:r>
          </a:p>
          <a:p>
            <a:r>
              <a:rPr lang="en-AU" smtClean="0"/>
              <a:t> distension</a:t>
            </a:r>
          </a:p>
          <a:p>
            <a:r>
              <a:rPr lang="en-AU" smtClean="0"/>
              <a:t> constipation (no flatus)</a:t>
            </a:r>
            <a:endParaRPr 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High small bowel obstruction</a:t>
            </a:r>
            <a:endParaRPr lang="en-US" smtClean="0"/>
          </a:p>
        </p:txBody>
      </p:sp>
      <p:sp>
        <p:nvSpPr>
          <p:cNvPr id="13721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mtClean="0"/>
              <a:t> frequent, profuse vomiting</a:t>
            </a:r>
          </a:p>
          <a:p>
            <a:r>
              <a:rPr lang="en-AU" smtClean="0"/>
              <a:t> central abdo pain </a:t>
            </a:r>
          </a:p>
          <a:p>
            <a:r>
              <a:rPr lang="en-AU" smtClean="0"/>
              <a:t> minimal distension</a:t>
            </a:r>
            <a:endParaRPr lang="en-U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Lower small bowel obstruction</a:t>
            </a:r>
            <a:endParaRPr lang="en-US" smtClean="0"/>
          </a:p>
        </p:txBody>
      </p:sp>
      <p:sp>
        <p:nvSpPr>
          <p:cNvPr id="1382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mtClean="0"/>
              <a:t> colic pain </a:t>
            </a:r>
          </a:p>
          <a:p>
            <a:r>
              <a:rPr lang="en-AU" smtClean="0"/>
              <a:t> moderate vomiting ( may be faeculent)</a:t>
            </a:r>
          </a:p>
          <a:p>
            <a:r>
              <a:rPr lang="en-AU" smtClean="0"/>
              <a:t> moderate distension</a:t>
            </a:r>
            <a:endParaRPr 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Large bowel obstruction</a:t>
            </a:r>
            <a:endParaRPr lang="en-US" smtClean="0"/>
          </a:p>
        </p:txBody>
      </p:sp>
      <p:sp>
        <p:nvSpPr>
          <p:cNvPr id="1392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mtClean="0"/>
              <a:t> abdominal distension</a:t>
            </a:r>
          </a:p>
          <a:p>
            <a:r>
              <a:rPr lang="en-AU" smtClean="0"/>
              <a:t> constipation</a:t>
            </a:r>
          </a:p>
          <a:p>
            <a:r>
              <a:rPr lang="en-AU" smtClean="0"/>
              <a:t> lower abdo pain ( may be minimal)</a:t>
            </a:r>
          </a:p>
          <a:p>
            <a:r>
              <a:rPr lang="en-AU" smtClean="0"/>
              <a:t> minimal vomiting</a:t>
            </a:r>
            <a:endParaRPr lang="en-U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89" name="Picture 5" descr="a74387bb76b328a556a481b03aaafe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268413"/>
            <a:ext cx="7369175" cy="1011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0" name="Text Box 7"/>
          <p:cNvSpPr txBox="1">
            <a:spLocks noChangeArrowheads="1"/>
          </p:cNvSpPr>
          <p:nvPr/>
        </p:nvSpPr>
        <p:spPr bwMode="auto">
          <a:xfrm>
            <a:off x="3276600" y="6381750"/>
            <a:ext cx="790575" cy="3667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0291" name="Text Box 11"/>
          <p:cNvSpPr txBox="1">
            <a:spLocks noChangeArrowheads="1"/>
          </p:cNvSpPr>
          <p:nvPr/>
        </p:nvSpPr>
        <p:spPr bwMode="auto">
          <a:xfrm>
            <a:off x="1331913" y="6673850"/>
            <a:ext cx="1081087" cy="3667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Physical Examination</a:t>
            </a:r>
            <a:endParaRPr lang="en-US" smtClean="0"/>
          </a:p>
        </p:txBody>
      </p:sp>
      <p:sp>
        <p:nvSpPr>
          <p:cNvPr id="14131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mtClean="0"/>
              <a:t> abdo scars</a:t>
            </a:r>
          </a:p>
          <a:p>
            <a:r>
              <a:rPr lang="en-AU" smtClean="0"/>
              <a:t> external hernia</a:t>
            </a:r>
          </a:p>
          <a:p>
            <a:r>
              <a:rPr lang="en-AU" smtClean="0"/>
              <a:t> signs strangulation (tenderness, fever, mass)</a:t>
            </a:r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80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2" name="Presentation" r:id="rId3" imgW="4572146" imgH="3428869" progId="PowerPoint.Show.8">
                  <p:embed/>
                </p:oleObj>
              </mc:Choice>
              <mc:Fallback>
                <p:oleObj name="Presentation" r:id="rId3" imgW="4572146" imgH="3428869" progId="PowerPoint.Show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7" name="Picture 5" descr="mallison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85725"/>
            <a:ext cx="8424862" cy="730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Investigations</a:t>
            </a:r>
            <a:endParaRPr lang="en-US" smtClean="0"/>
          </a:p>
        </p:txBody>
      </p:sp>
      <p:sp>
        <p:nvSpPr>
          <p:cNvPr id="144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mtClean="0"/>
              <a:t> Plain Xray – supine </a:t>
            </a:r>
          </a:p>
          <a:p>
            <a:pPr>
              <a:buFont typeface="Arial" charset="0"/>
              <a:buNone/>
            </a:pPr>
            <a:r>
              <a:rPr lang="en-AU" smtClean="0"/>
              <a:t>			    - erect</a:t>
            </a:r>
          </a:p>
          <a:p>
            <a:pPr>
              <a:buFont typeface="Arial" charset="0"/>
              <a:buNone/>
            </a:pPr>
            <a:r>
              <a:rPr lang="en-AU" smtClean="0"/>
              <a:t>			    - chest</a:t>
            </a:r>
          </a:p>
          <a:p>
            <a:r>
              <a:rPr lang="en-AU" smtClean="0"/>
              <a:t> Hb, WCC, Urea &amp; Electrolytes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Further investigations</a:t>
            </a:r>
            <a:endParaRPr lang="en-US" smtClean="0"/>
          </a:p>
        </p:txBody>
      </p:sp>
      <p:sp>
        <p:nvSpPr>
          <p:cNvPr id="145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mtClean="0"/>
              <a:t> CT abdomen</a:t>
            </a:r>
          </a:p>
          <a:p>
            <a:r>
              <a:rPr lang="en-AU" smtClean="0"/>
              <a:t> contrast study (via NG )</a:t>
            </a:r>
            <a:endParaRPr lang="en-US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Plain x ray  SBO</a:t>
            </a:r>
            <a:endParaRPr lang="en-US" smtClean="0"/>
          </a:p>
        </p:txBody>
      </p:sp>
      <p:sp>
        <p:nvSpPr>
          <p:cNvPr id="1751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mtClean="0"/>
              <a:t> dilated loops with gas</a:t>
            </a:r>
          </a:p>
          <a:p>
            <a:r>
              <a:rPr lang="en-AU" smtClean="0"/>
              <a:t> centrally placed</a:t>
            </a:r>
          </a:p>
          <a:p>
            <a:r>
              <a:rPr lang="en-AU" smtClean="0"/>
              <a:t> transverse lines (circular folds)</a:t>
            </a:r>
            <a:endParaRPr lang="en-US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Plain x ray LBO </a:t>
            </a:r>
            <a:endParaRPr lang="en-US" smtClean="0"/>
          </a:p>
        </p:txBody>
      </p:sp>
      <p:sp>
        <p:nvSpPr>
          <p:cNvPr id="1781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mtClean="0"/>
              <a:t> dilated bowel with gas (caecum)</a:t>
            </a:r>
          </a:p>
          <a:p>
            <a:r>
              <a:rPr lang="en-AU" smtClean="0"/>
              <a:t> peripheral </a:t>
            </a:r>
          </a:p>
          <a:p>
            <a:r>
              <a:rPr lang="en-AU" smtClean="0"/>
              <a:t> haustra (not lines across bowel)</a:t>
            </a:r>
          </a:p>
          <a:p>
            <a:r>
              <a:rPr lang="en-AU" smtClean="0"/>
              <a:t> may have cut-off point</a:t>
            </a:r>
            <a:endParaRPr lang="en-US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3" name="Picture 5" descr="small+bowel+obstru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68413"/>
            <a:ext cx="89916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7" name="Picture 5" descr="abdomensb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98663" y="0"/>
            <a:ext cx="51450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/>
          <p:cNvSpPr>
            <a:spLocks noChangeArrowheads="1"/>
          </p:cNvSpPr>
          <p:nvPr/>
        </p:nvSpPr>
        <p:spPr bwMode="auto">
          <a:xfrm>
            <a:off x="355600" y="361950"/>
            <a:ext cx="8432800" cy="6134100"/>
          </a:xfrm>
          <a:prstGeom prst="rect">
            <a:avLst/>
          </a:prstGeom>
          <a:noFill/>
          <a:ln w="76200">
            <a:solidFill>
              <a:srgbClr val="618FF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06" name="Text Box 6"/>
          <p:cNvSpPr txBox="1">
            <a:spLocks noChangeArrowheads="1"/>
          </p:cNvSpPr>
          <p:nvPr/>
        </p:nvSpPr>
        <p:spPr bwMode="auto">
          <a:xfrm>
            <a:off x="2574925" y="5808663"/>
            <a:ext cx="3724275" cy="36671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cs typeface="Arial" charset="0"/>
              </a:rPr>
              <a:t>SBO</a:t>
            </a:r>
            <a:endParaRPr lang="en-US"/>
          </a:p>
        </p:txBody>
      </p:sp>
      <p:pic>
        <p:nvPicPr>
          <p:cNvPr id="149507" name="Picture 5" descr="BS00590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1975" y="884238"/>
            <a:ext cx="266700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08" name="Picture 4" descr="SB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9488" y="333375"/>
            <a:ext cx="48514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9"/>
          <p:cNvSpPr>
            <a:spLocks noChangeArrowheads="1"/>
          </p:cNvSpPr>
          <p:nvPr/>
        </p:nvSpPr>
        <p:spPr bwMode="auto">
          <a:xfrm>
            <a:off x="355600" y="361950"/>
            <a:ext cx="8432800" cy="6134100"/>
          </a:xfrm>
          <a:prstGeom prst="rect">
            <a:avLst/>
          </a:prstGeom>
          <a:noFill/>
          <a:ln w="76200">
            <a:solidFill>
              <a:srgbClr val="618FF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4" name="Text Box 8"/>
          <p:cNvSpPr txBox="1">
            <a:spLocks noChangeArrowheads="1"/>
          </p:cNvSpPr>
          <p:nvPr/>
        </p:nvSpPr>
        <p:spPr bwMode="auto">
          <a:xfrm>
            <a:off x="2003425" y="5594350"/>
            <a:ext cx="4800600" cy="3667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cs typeface="Arial" charset="0"/>
              </a:rPr>
              <a:t>LBO</a:t>
            </a:r>
            <a:endParaRPr lang="en-US"/>
          </a:p>
        </p:txBody>
      </p:sp>
      <p:pic>
        <p:nvPicPr>
          <p:cNvPr id="151555" name="Picture 7" descr="LBO6-ca of sigmoid-sup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404813"/>
            <a:ext cx="45974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6" name="Picture 6" descr="LBO6-ca of sigmoid-pro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69313" y="6092825"/>
            <a:ext cx="1095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2905125" y="4937125"/>
            <a:ext cx="1524000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cs typeface="Arial" charset="0"/>
              </a:rPr>
              <a:t>Supine</a:t>
            </a:r>
            <a:endParaRPr lang="en-US"/>
          </a:p>
        </p:txBody>
      </p:sp>
      <p:sp>
        <p:nvSpPr>
          <p:cNvPr id="151558" name="Text Box 4"/>
          <p:cNvSpPr txBox="1">
            <a:spLocks noChangeArrowheads="1"/>
          </p:cNvSpPr>
          <p:nvPr/>
        </p:nvSpPr>
        <p:spPr bwMode="auto">
          <a:xfrm flipV="1">
            <a:off x="5862638" y="5272088"/>
            <a:ext cx="184150" cy="36671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1" name="Picture 5" descr="abdomenlb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0225" y="0"/>
            <a:ext cx="5332413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smtClean="0"/>
              <a:t>Differentiating large bowel obstruction from small bowel obstruction</a:t>
            </a:r>
            <a:endParaRPr lang="en-US" sz="4000" smtClean="0"/>
          </a:p>
        </p:txBody>
      </p:sp>
      <p:sp>
        <p:nvSpPr>
          <p:cNvPr id="1853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AU" sz="4000" smtClean="0"/>
              <a:t>                        Objectives</a:t>
            </a:r>
          </a:p>
          <a:p>
            <a:r>
              <a:rPr lang="en-AU" smtClean="0"/>
              <a:t>Physiology &amp; anatomy of small/large bowel</a:t>
            </a:r>
          </a:p>
          <a:p>
            <a:r>
              <a:rPr lang="en-AU" smtClean="0"/>
              <a:t>Causes of bowel obstruction</a:t>
            </a:r>
          </a:p>
          <a:p>
            <a:r>
              <a:rPr lang="en-AU" smtClean="0"/>
              <a:t>Symptoms &amp; signs</a:t>
            </a:r>
          </a:p>
          <a:p>
            <a:r>
              <a:rPr lang="en-AU" smtClean="0"/>
              <a:t>Investigations (plain xray)</a:t>
            </a:r>
          </a:p>
          <a:p>
            <a:r>
              <a:rPr lang="en-AU" smtClean="0"/>
              <a:t>Complications </a:t>
            </a:r>
          </a:p>
          <a:p>
            <a:r>
              <a:rPr lang="en-AU" smtClean="0"/>
              <a:t>Management – conservative &amp; operative</a:t>
            </a:r>
            <a:endParaRPr lang="en-US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11"/>
          <p:cNvSpPr>
            <a:spLocks noChangeArrowheads="1"/>
          </p:cNvSpPr>
          <p:nvPr/>
        </p:nvSpPr>
        <p:spPr bwMode="auto">
          <a:xfrm>
            <a:off x="355600" y="361950"/>
            <a:ext cx="8432800" cy="6134100"/>
          </a:xfrm>
          <a:prstGeom prst="rect">
            <a:avLst/>
          </a:prstGeom>
          <a:noFill/>
          <a:ln w="76200">
            <a:solidFill>
              <a:srgbClr val="618FF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650" name="Text Box 10"/>
          <p:cNvSpPr txBox="1">
            <a:spLocks noChangeArrowheads="1"/>
          </p:cNvSpPr>
          <p:nvPr/>
        </p:nvSpPr>
        <p:spPr bwMode="auto">
          <a:xfrm>
            <a:off x="2003425" y="5594350"/>
            <a:ext cx="4800600" cy="6413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cs typeface="Arial" charset="0"/>
              </a:rPr>
              <a:t>Carcinoma of Sigmoid – LBO – Decompressed into SB</a:t>
            </a:r>
            <a:endParaRPr lang="en-US"/>
          </a:p>
        </p:txBody>
      </p:sp>
      <p:grpSp>
        <p:nvGrpSpPr>
          <p:cNvPr id="155651" name="Group 7"/>
          <p:cNvGrpSpPr>
            <a:grpSpLocks/>
          </p:cNvGrpSpPr>
          <p:nvPr/>
        </p:nvGrpSpPr>
        <p:grpSpPr bwMode="auto">
          <a:xfrm>
            <a:off x="1979613" y="476250"/>
            <a:ext cx="4227512" cy="5040313"/>
            <a:chOff x="2951" y="748"/>
            <a:chExt cx="1983" cy="2591"/>
          </a:xfrm>
        </p:grpSpPr>
        <p:pic>
          <p:nvPicPr>
            <p:cNvPr id="155652" name="Picture 9" descr="LBO1-sigmoi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51" y="748"/>
              <a:ext cx="1983" cy="2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5653" name="Text Box 8"/>
            <p:cNvSpPr txBox="1">
              <a:spLocks noChangeArrowheads="1"/>
            </p:cNvSpPr>
            <p:nvPr/>
          </p:nvSpPr>
          <p:spPr bwMode="auto">
            <a:xfrm>
              <a:off x="4320" y="3125"/>
              <a:ext cx="602" cy="157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>
                  <a:solidFill>
                    <a:srgbClr val="000000"/>
                  </a:solidFill>
                  <a:cs typeface="Arial" charset="0"/>
                </a:rPr>
                <a:t>Prone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7" name="Picture 5" descr="Bobstruction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36538"/>
            <a:ext cx="7488237" cy="651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1" name="Picture 5" descr="cow338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7650" y="0"/>
            <a:ext cx="5940425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69" name="Picture 5" descr="Sigmoid volvul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2613" y="0"/>
            <a:ext cx="55197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7" name="Picture 5" descr="n678137533_729414_26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64613" cy="672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1" name="Picture 5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8150" y="0"/>
            <a:ext cx="5727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89" name="Picture 5" descr="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0"/>
            <a:ext cx="487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7" name="Picture 5" descr="cow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9950" y="0"/>
            <a:ext cx="4864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smtClean="0"/>
              <a:t>Complications of bowel obstruction</a:t>
            </a:r>
            <a:endParaRPr lang="en-US" sz="4000" smtClean="0"/>
          </a:p>
        </p:txBody>
      </p:sp>
      <p:sp>
        <p:nvSpPr>
          <p:cNvPr id="1699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mtClean="0"/>
              <a:t> fluid &amp; electrolyte loss -  small bowel</a:t>
            </a:r>
          </a:p>
          <a:p>
            <a:r>
              <a:rPr lang="en-AU" smtClean="0"/>
              <a:t> aspiration – small bowel</a:t>
            </a:r>
          </a:p>
          <a:p>
            <a:r>
              <a:rPr lang="en-AU" smtClean="0"/>
              <a:t> respiratory restriction– large bowel</a:t>
            </a:r>
          </a:p>
          <a:p>
            <a:r>
              <a:rPr lang="en-AU" smtClean="0"/>
              <a:t> strangulation – small bowel</a:t>
            </a:r>
          </a:p>
          <a:p>
            <a:r>
              <a:rPr lang="en-AU" smtClean="0"/>
              <a:t> caecal perforation – large bowel (competent Ileo-caecal valve)</a:t>
            </a:r>
            <a:endParaRPr lang="en-US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3913" y="0"/>
            <a:ext cx="4819650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Functions of intestine</a:t>
            </a:r>
            <a:endParaRPr lang="en-US" smtClean="0"/>
          </a:p>
        </p:txBody>
      </p:sp>
      <p:sp>
        <p:nvSpPr>
          <p:cNvPr id="128002" name="Rectangl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mtClean="0"/>
              <a:t>Small intestine – absorption of fluid, food, vitamins</a:t>
            </a:r>
          </a:p>
          <a:p>
            <a:endParaRPr lang="en-AU" smtClean="0"/>
          </a:p>
          <a:p>
            <a:r>
              <a:rPr lang="en-AU" smtClean="0"/>
              <a:t>Large intestine – absorption of water &amp; Na</a:t>
            </a:r>
          </a:p>
          <a:p>
            <a:pPr>
              <a:buFont typeface="Arial" charset="0"/>
              <a:buNone/>
            </a:pPr>
            <a:r>
              <a:rPr lang="en-AU" smtClean="0"/>
              <a:t>				 - converts 1000-2000ml into 200ml semisolid faeces</a:t>
            </a:r>
            <a:endParaRPr lang="en-US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Management of bowel obstruction</a:t>
            </a:r>
            <a:endParaRPr lang="en-US" smtClean="0"/>
          </a:p>
        </p:txBody>
      </p:sp>
      <p:sp>
        <p:nvSpPr>
          <p:cNvPr id="1771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mtClean="0"/>
              <a:t> nil orally</a:t>
            </a:r>
          </a:p>
          <a:p>
            <a:r>
              <a:rPr lang="en-AU" smtClean="0"/>
              <a:t> IV fluid &amp; electrolyte replacement</a:t>
            </a:r>
          </a:p>
          <a:p>
            <a:r>
              <a:rPr lang="en-AU" smtClean="0"/>
              <a:t> NasoGastric drainage (small bowel)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Operation for bowel obstruction</a:t>
            </a:r>
            <a:endParaRPr lang="en-US" smtClean="0"/>
          </a:p>
        </p:txBody>
      </p:sp>
      <p:sp>
        <p:nvSpPr>
          <p:cNvPr id="1792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mtClean="0"/>
              <a:t> external hernia (SBO) – emergency</a:t>
            </a:r>
          </a:p>
          <a:p>
            <a:r>
              <a:rPr lang="en-AU" smtClean="0"/>
              <a:t> signs of strangulation – emergency</a:t>
            </a:r>
          </a:p>
          <a:p>
            <a:r>
              <a:rPr lang="en-AU" smtClean="0"/>
              <a:t> SBO not settling  – within 24-48 hr</a:t>
            </a:r>
          </a:p>
          <a:p>
            <a:r>
              <a:rPr lang="en-AU" smtClean="0"/>
              <a:t> LBO due to carcinoma - soon</a:t>
            </a:r>
            <a:endParaRPr lang="en-US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smtClean="0"/>
              <a:t>Non-operative treatment of bowel obstruction</a:t>
            </a:r>
            <a:endParaRPr lang="en-US" sz="4000" smtClean="0"/>
          </a:p>
        </p:txBody>
      </p:sp>
      <p:sp>
        <p:nvSpPr>
          <p:cNvPr id="1802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mtClean="0"/>
              <a:t> sigmoid volvulus – decompress via sigmoidoscope</a:t>
            </a:r>
          </a:p>
          <a:p>
            <a:r>
              <a:rPr lang="en-AU" smtClean="0"/>
              <a:t> post-operative SBO</a:t>
            </a:r>
          </a:p>
          <a:p>
            <a:r>
              <a:rPr lang="en-AU" smtClean="0"/>
              <a:t> intussusception in infants (2/12 – 2 yr)</a:t>
            </a:r>
          </a:p>
          <a:p>
            <a:r>
              <a:rPr lang="en-AU" smtClean="0"/>
              <a:t> previous operations for SBO</a:t>
            </a:r>
          </a:p>
          <a:p>
            <a:r>
              <a:rPr lang="en-AU" smtClean="0"/>
              <a:t> radiation</a:t>
            </a:r>
          </a:p>
          <a:p>
            <a:r>
              <a:rPr lang="en-AU" smtClean="0"/>
              <a:t> abdominal carcinomatosis</a:t>
            </a:r>
            <a:endParaRPr lang="en-US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Operation - SBO</a:t>
            </a:r>
            <a:endParaRPr lang="en-US" smtClean="0"/>
          </a:p>
        </p:txBody>
      </p:sp>
      <p:sp>
        <p:nvSpPr>
          <p:cNvPr id="1812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mtClean="0"/>
              <a:t> midline incision</a:t>
            </a:r>
          </a:p>
          <a:p>
            <a:pPr>
              <a:buFont typeface="Arial" charset="0"/>
              <a:buNone/>
            </a:pPr>
            <a:r>
              <a:rPr lang="en-AU" smtClean="0"/>
              <a:t>		look for ileo-caecal valve </a:t>
            </a:r>
          </a:p>
          <a:p>
            <a:r>
              <a:rPr lang="en-AU" smtClean="0"/>
              <a:t> treat cause</a:t>
            </a:r>
          </a:p>
          <a:p>
            <a:r>
              <a:rPr lang="en-AU" smtClean="0"/>
              <a:t> external hernia – incision over hernia</a:t>
            </a:r>
          </a:p>
          <a:p>
            <a:pPr>
              <a:buFont typeface="Arial" charset="0"/>
              <a:buNone/>
            </a:pPr>
            <a:r>
              <a:rPr lang="en-AU" smtClean="0"/>
              <a:t>				 - if gangrene convert to midline</a:t>
            </a:r>
            <a:endParaRPr lang="en-US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Operation - LBO</a:t>
            </a:r>
            <a:endParaRPr lang="en-US" smtClean="0"/>
          </a:p>
        </p:txBody>
      </p:sp>
      <p:sp>
        <p:nvSpPr>
          <p:cNvPr id="1822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mtClean="0"/>
              <a:t> midline and resect bowel pathology </a:t>
            </a:r>
          </a:p>
          <a:p>
            <a:pPr>
              <a:buFont typeface="Arial" charset="0"/>
              <a:buNone/>
            </a:pPr>
            <a:r>
              <a:rPr lang="en-AU" smtClean="0"/>
              <a:t>					+/- anastomosis</a:t>
            </a:r>
          </a:p>
          <a:p>
            <a:pPr>
              <a:buFont typeface="Arial" charset="0"/>
              <a:buNone/>
            </a:pPr>
            <a:r>
              <a:rPr lang="en-AU" smtClean="0"/>
              <a:t>					+/- stoma</a:t>
            </a:r>
          </a:p>
          <a:p>
            <a:r>
              <a:rPr lang="en-AU" smtClean="0"/>
              <a:t> if left sided obstruction – transverse colostomy through right upper trans incision</a:t>
            </a:r>
            <a:endParaRPr lang="en-US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0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34938"/>
            <a:ext cx="8964612" cy="672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Summary of bowel obstruction</a:t>
            </a:r>
            <a:endParaRPr lang="en-US" smtClean="0"/>
          </a:p>
        </p:txBody>
      </p:sp>
      <p:sp>
        <p:nvSpPr>
          <p:cNvPr id="1873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mtClean="0"/>
              <a:t>Physiology &amp; anatomy of small/large bowel</a:t>
            </a:r>
          </a:p>
          <a:p>
            <a:r>
              <a:rPr lang="en-AU" smtClean="0"/>
              <a:t>Causes of bowel obstruction</a:t>
            </a:r>
          </a:p>
          <a:p>
            <a:r>
              <a:rPr lang="en-AU" smtClean="0"/>
              <a:t>Symptoms &amp; signs</a:t>
            </a:r>
          </a:p>
          <a:p>
            <a:r>
              <a:rPr lang="en-AU" smtClean="0"/>
              <a:t>Investigations (plain xray)</a:t>
            </a:r>
          </a:p>
          <a:p>
            <a:r>
              <a:rPr lang="en-AU" smtClean="0"/>
              <a:t>Complications </a:t>
            </a:r>
          </a:p>
          <a:p>
            <a:r>
              <a:rPr lang="en-AU" smtClean="0"/>
              <a:t>Management – conservative &amp; operative</a:t>
            </a:r>
            <a:endParaRPr lang="en-US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57188"/>
            <a:ext cx="9144000" cy="642937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174086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087" name="Rectangle 7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28813" y="142875"/>
            <a:ext cx="7772400" cy="1000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AU" sz="2500" dirty="0">
                <a:latin typeface="+mj-lt"/>
                <a:ea typeface="+mj-ea"/>
                <a:cs typeface="+mj-cs"/>
              </a:rPr>
              <a:t>www.specialistswithoutborders.org</a:t>
            </a:r>
          </a:p>
        </p:txBody>
      </p:sp>
      <p:pic>
        <p:nvPicPr>
          <p:cNvPr id="174084" name="Picture 8" descr="SWB_2010D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0"/>
            <a:ext cx="234791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Fluid replacement - GI loss</a:t>
            </a:r>
          </a:p>
        </p:txBody>
      </p:sp>
      <p:sp>
        <p:nvSpPr>
          <p:cNvPr id="129026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AU" sz="2800" b="1" smtClean="0"/>
              <a:t>Type</a:t>
            </a:r>
            <a:endParaRPr lang="en-US" sz="2800" b="1" smtClean="0"/>
          </a:p>
        </p:txBody>
      </p:sp>
      <p:graphicFrame>
        <p:nvGraphicFramePr>
          <p:cNvPr id="133208" name="Group 88"/>
          <p:cNvGraphicFramePr>
            <a:graphicFrameLocks noGrp="1"/>
          </p:cNvGraphicFramePr>
          <p:nvPr>
            <p:ph sz="half" idx="2"/>
          </p:nvPr>
        </p:nvGraphicFramePr>
        <p:xfrm>
          <a:off x="755650" y="1557338"/>
          <a:ext cx="6761163" cy="4598987"/>
        </p:xfrm>
        <a:graphic>
          <a:graphicData uri="http://schemas.openxmlformats.org/drawingml/2006/table">
            <a:tbl>
              <a:tblPr/>
              <a:tblGrid>
                <a:gridCol w="2519363"/>
                <a:gridCol w="1439862"/>
                <a:gridCol w="720725"/>
                <a:gridCol w="792163"/>
                <a:gridCol w="1081087"/>
                <a:gridCol w="208280"/>
              </a:tblGrid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Na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Cl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HCO</a:t>
                      </a:r>
                      <a:r>
                        <a:rPr kumimoji="0" lang="en-AU" sz="2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2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Gastric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Bile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Pancreas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1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Small Bowel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Fluid replacement - GI loss</a:t>
            </a:r>
          </a:p>
        </p:txBody>
      </p:sp>
      <p:sp>
        <p:nvSpPr>
          <p:cNvPr id="130050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AU" sz="2800" b="1" smtClean="0"/>
              <a:t>Type</a:t>
            </a:r>
            <a:endParaRPr lang="en-US" sz="2800" b="1" smtClean="0"/>
          </a:p>
        </p:txBody>
      </p:sp>
      <p:graphicFrame>
        <p:nvGraphicFramePr>
          <p:cNvPr id="136290" name="Group 98"/>
          <p:cNvGraphicFramePr>
            <a:graphicFrameLocks noGrp="1"/>
          </p:cNvGraphicFramePr>
          <p:nvPr>
            <p:ph sz="half" idx="2"/>
          </p:nvPr>
        </p:nvGraphicFramePr>
        <p:xfrm>
          <a:off x="755650" y="1557338"/>
          <a:ext cx="5334000" cy="4468812"/>
        </p:xfrm>
        <a:graphic>
          <a:graphicData uri="http://schemas.openxmlformats.org/drawingml/2006/table">
            <a:tbl>
              <a:tblPr/>
              <a:tblGrid>
                <a:gridCol w="2519363"/>
                <a:gridCol w="1981200"/>
                <a:gridCol w="208280"/>
                <a:gridCol w="208280"/>
                <a:gridCol w="208280"/>
                <a:gridCol w="208280"/>
              </a:tblGrid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Volume </a:t>
                      </a:r>
                      <a:r>
                        <a:rPr kumimoji="0" lang="en-A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(litres)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Gastric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Bile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Pancreas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Small bowel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1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A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 </a:t>
                      </a:r>
                      <a:r>
                        <a:rPr kumimoji="0" lang="en-AU" sz="3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7.5</a:t>
                      </a:r>
                      <a:endParaRPr kumimoji="0" lang="en-US" sz="36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3913" y="0"/>
            <a:ext cx="4956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35B8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560</Words>
  <Application>Microsoft Office PowerPoint</Application>
  <PresentationFormat>On-screen Show (4:3)</PresentationFormat>
  <Paragraphs>166</Paragraphs>
  <Slides>48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Office Theme</vt:lpstr>
      <vt:lpstr>Presentation</vt:lpstr>
      <vt:lpstr>  Differentiating Large Bowel Obstruction from Small Bowel Obstruction </vt:lpstr>
      <vt:lpstr>PowerPoint Presentation</vt:lpstr>
      <vt:lpstr>Differentiating large bowel obstruction from small bowel obstruction</vt:lpstr>
      <vt:lpstr>Functions of intestine</vt:lpstr>
      <vt:lpstr>Fluid replacement - GI loss</vt:lpstr>
      <vt:lpstr>Fluid replacement - GI loss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Causes of small bowel obstruction</vt:lpstr>
      <vt:lpstr>Causes of large bowel obstruction</vt:lpstr>
      <vt:lpstr>Symptoms of bowel obstruction</vt:lpstr>
      <vt:lpstr>High small bowel obstruction</vt:lpstr>
      <vt:lpstr>Lower small bowel obstruction</vt:lpstr>
      <vt:lpstr>Large bowel obstruction</vt:lpstr>
      <vt:lpstr>PowerPoint Presentation</vt:lpstr>
      <vt:lpstr>Physical Examination</vt:lpstr>
      <vt:lpstr>PowerPoint Presentation</vt:lpstr>
      <vt:lpstr>Investigations</vt:lpstr>
      <vt:lpstr>Further investigations</vt:lpstr>
      <vt:lpstr>Plain x ray  SBO</vt:lpstr>
      <vt:lpstr>Plain x ray LBO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Complications of bowel obstruction</vt:lpstr>
      <vt:lpstr>PowerPoint Presentation</vt:lpstr>
      <vt:lpstr>Management of bowel obstruction</vt:lpstr>
      <vt:lpstr>Operation for bowel obstruction</vt:lpstr>
      <vt:lpstr>Non-operative treatment of bowel obstruction</vt:lpstr>
      <vt:lpstr>Operation - SBO</vt:lpstr>
      <vt:lpstr>Operation - LBO</vt:lpstr>
      <vt:lpstr>PowerPoint Presentation</vt:lpstr>
      <vt:lpstr>PowerPoint Presentation</vt:lpstr>
      <vt:lpstr>Summary of bowel obstruction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Title</dc:title>
  <dc:creator>Ralph</dc:creator>
  <cp:lastModifiedBy>Kasiviswanathan</cp:lastModifiedBy>
  <cp:revision>16</cp:revision>
  <dcterms:created xsi:type="dcterms:W3CDTF">2010-08-07T08:05:29Z</dcterms:created>
  <dcterms:modified xsi:type="dcterms:W3CDTF">2016-12-18T04:35:10Z</dcterms:modified>
</cp:coreProperties>
</file>